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11"/>
  </p:notesMasterIdLst>
  <p:sldIdLst>
    <p:sldId id="335" r:id="rId6"/>
    <p:sldId id="394" r:id="rId7"/>
    <p:sldId id="424" r:id="rId8"/>
    <p:sldId id="423" r:id="rId9"/>
    <p:sldId id="353" r:id="rId10"/>
  </p:sldIdLst>
  <p:sldSz cx="9144000" cy="5149850"/>
  <p:notesSz cx="9926638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ABA5"/>
    <a:srgbClr val="57A7B3"/>
    <a:srgbClr val="127D96"/>
    <a:srgbClr val="61BBCC"/>
    <a:srgbClr val="A1D8D6"/>
    <a:srgbClr val="9CEBF8"/>
    <a:srgbClr val="7DC9C1"/>
    <a:srgbClr val="ABEBEA"/>
    <a:srgbClr val="84F5EB"/>
    <a:srgbClr val="98D1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0EB2D2-2C19-4E3C-AE3D-0F9CFF039871}" v="8" dt="2025-05-05T22:07:35.76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84" autoAdjust="0"/>
    <p:restoredTop sz="97245" autoAdjust="0"/>
  </p:normalViewPr>
  <p:slideViewPr>
    <p:cSldViewPr>
      <p:cViewPr varScale="1">
        <p:scale>
          <a:sx n="146" d="100"/>
          <a:sy n="146" d="100"/>
        </p:scale>
        <p:origin x="1002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46" d="100"/>
          <a:sy n="146" d="100"/>
        </p:scale>
        <p:origin x="920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1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z Dary Morales Alvarez" userId="1dbb7054-9e54-411d-8b14-2bd82fb55982" providerId="ADAL" clId="{4F0EB2D2-2C19-4E3C-AE3D-0F9CFF039871}"/>
    <pc:docChg chg="custSel modSld">
      <pc:chgData name="Luz Dary Morales Alvarez" userId="1dbb7054-9e54-411d-8b14-2bd82fb55982" providerId="ADAL" clId="{4F0EB2D2-2C19-4E3C-AE3D-0F9CFF039871}" dt="2025-05-05T22:12:07.928" v="37" actId="255"/>
      <pc:docMkLst>
        <pc:docMk/>
      </pc:docMkLst>
      <pc:sldChg chg="modSp mod">
        <pc:chgData name="Luz Dary Morales Alvarez" userId="1dbb7054-9e54-411d-8b14-2bd82fb55982" providerId="ADAL" clId="{4F0EB2D2-2C19-4E3C-AE3D-0F9CFF039871}" dt="2025-05-05T22:12:07.928" v="37" actId="255"/>
        <pc:sldMkLst>
          <pc:docMk/>
          <pc:sldMk cId="832713506" sldId="335"/>
        </pc:sldMkLst>
        <pc:spChg chg="mod">
          <ac:chgData name="Luz Dary Morales Alvarez" userId="1dbb7054-9e54-411d-8b14-2bd82fb55982" providerId="ADAL" clId="{4F0EB2D2-2C19-4E3C-AE3D-0F9CFF039871}" dt="2025-05-05T22:12:07.928" v="37" actId="255"/>
          <ac:spMkLst>
            <pc:docMk/>
            <pc:sldMk cId="832713506" sldId="335"/>
            <ac:spMk id="13" creationId="{A8A18A30-D562-B3F2-119C-8C778EE70E69}"/>
          </ac:spMkLst>
        </pc:spChg>
      </pc:sldChg>
      <pc:sldChg chg="addSp delSp modSp mod">
        <pc:chgData name="Luz Dary Morales Alvarez" userId="1dbb7054-9e54-411d-8b14-2bd82fb55982" providerId="ADAL" clId="{4F0EB2D2-2C19-4E3C-AE3D-0F9CFF039871}" dt="2025-05-05T22:07:35.768" v="11" actId="14100"/>
        <pc:sldMkLst>
          <pc:docMk/>
          <pc:sldMk cId="3928488789" sldId="394"/>
        </pc:sldMkLst>
        <pc:spChg chg="mod">
          <ac:chgData name="Luz Dary Morales Alvarez" userId="1dbb7054-9e54-411d-8b14-2bd82fb55982" providerId="ADAL" clId="{4F0EB2D2-2C19-4E3C-AE3D-0F9CFF039871}" dt="2025-05-05T22:01:49.721" v="3" actId="20577"/>
          <ac:spMkLst>
            <pc:docMk/>
            <pc:sldMk cId="3928488789" sldId="394"/>
            <ac:spMk id="12" creationId="{A5B7BAF3-0B27-1B09-4B1E-0B34B41BCA45}"/>
          </ac:spMkLst>
        </pc:spChg>
        <pc:graphicFrameChg chg="del">
          <ac:chgData name="Luz Dary Morales Alvarez" userId="1dbb7054-9e54-411d-8b14-2bd82fb55982" providerId="ADAL" clId="{4F0EB2D2-2C19-4E3C-AE3D-0F9CFF039871}" dt="2025-05-05T22:07:16.679" v="4" actId="478"/>
          <ac:graphicFrameMkLst>
            <pc:docMk/>
            <pc:sldMk cId="3928488789" sldId="394"/>
            <ac:graphicFrameMk id="4" creationId="{DD4D98FA-0913-B98B-A183-44BAD060348F}"/>
          </ac:graphicFrameMkLst>
        </pc:graphicFrameChg>
        <pc:graphicFrameChg chg="add mod">
          <ac:chgData name="Luz Dary Morales Alvarez" userId="1dbb7054-9e54-411d-8b14-2bd82fb55982" providerId="ADAL" clId="{4F0EB2D2-2C19-4E3C-AE3D-0F9CFF039871}" dt="2025-05-05T22:07:17.882" v="5"/>
          <ac:graphicFrameMkLst>
            <pc:docMk/>
            <pc:sldMk cId="3928488789" sldId="394"/>
            <ac:graphicFrameMk id="5" creationId="{AAE44CAE-172E-1B77-DF19-63D64DAB4E82}"/>
          </ac:graphicFrameMkLst>
        </pc:graphicFrameChg>
        <pc:graphicFrameChg chg="add mod">
          <ac:chgData name="Luz Dary Morales Alvarez" userId="1dbb7054-9e54-411d-8b14-2bd82fb55982" providerId="ADAL" clId="{4F0EB2D2-2C19-4E3C-AE3D-0F9CFF039871}" dt="2025-05-05T22:07:35.768" v="11" actId="14100"/>
          <ac:graphicFrameMkLst>
            <pc:docMk/>
            <pc:sldMk cId="3928488789" sldId="394"/>
            <ac:graphicFrameMk id="6" creationId="{88C9E786-1EE3-F3EF-9B3F-01CF68DFD833}"/>
          </ac:graphicFrameMkLst>
        </pc:graphicFrameChg>
      </pc:sldChg>
      <pc:sldChg chg="modSp mod">
        <pc:chgData name="Luz Dary Morales Alvarez" userId="1dbb7054-9e54-411d-8b14-2bd82fb55982" providerId="ADAL" clId="{4F0EB2D2-2C19-4E3C-AE3D-0F9CFF039871}" dt="2025-05-05T22:11:48.656" v="32" actId="207"/>
        <pc:sldMkLst>
          <pc:docMk/>
          <pc:sldMk cId="4109562596" sldId="422"/>
        </pc:sldMkLst>
        <pc:spChg chg="mod">
          <ac:chgData name="Luz Dary Morales Alvarez" userId="1dbb7054-9e54-411d-8b14-2bd82fb55982" providerId="ADAL" clId="{4F0EB2D2-2C19-4E3C-AE3D-0F9CFF039871}" dt="2025-05-05T22:11:42.994" v="31" actId="207"/>
          <ac:spMkLst>
            <pc:docMk/>
            <pc:sldMk cId="4109562596" sldId="422"/>
            <ac:spMk id="3" creationId="{AA757AF8-4C50-2723-551E-368A736FC859}"/>
          </ac:spMkLst>
        </pc:spChg>
        <pc:spChg chg="mod">
          <ac:chgData name="Luz Dary Morales Alvarez" userId="1dbb7054-9e54-411d-8b14-2bd82fb55982" providerId="ADAL" clId="{4F0EB2D2-2C19-4E3C-AE3D-0F9CFF039871}" dt="2025-05-05T22:11:48.656" v="32" actId="207"/>
          <ac:spMkLst>
            <pc:docMk/>
            <pc:sldMk cId="4109562596" sldId="422"/>
            <ac:spMk id="4" creationId="{0E8B88BC-A96F-5F40-F7BC-3397C85346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[Datos publicación presupuesto de inversión 2025.xlsx]Hoja2!TablaDinámica1</c:name>
    <c:fmtId val="37"/>
  </c:pivotSource>
  <c:chart>
    <c:autoTitleDeleted val="1"/>
    <c:pivotFmts>
      <c:pivotFmt>
        <c:idx val="0"/>
        <c:spPr>
          <a:solidFill>
            <a:srgbClr val="29B4BB"/>
          </a:solidFill>
          <a:ln>
            <a:noFill/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rgbClr val="E08F4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inBase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</c:pivotFmt>
      <c:pivotFmt>
        <c:idx val="4"/>
        <c:spPr>
          <a:solidFill>
            <a:srgbClr val="29B4BB"/>
          </a:solidFill>
          <a:ln>
            <a:noFill/>
          </a:ln>
          <a:effectLst/>
        </c:spPr>
      </c:pivotFmt>
      <c:pivotFmt>
        <c:idx val="5"/>
        <c:spPr>
          <a:solidFill>
            <a:srgbClr val="29B4B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rgbClr val="29B4BB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-540000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2.0440254102938406E-2"/>
          <c:y val="3.0555548872364637E-2"/>
          <c:w val="0.82994166665944469"/>
          <c:h val="0.938888902255270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29B4BB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Hoja2!$A$4:$A$7</c:f>
              <c:strCache>
                <c:ptCount val="3"/>
                <c:pt idx="0">
                  <c:v>1901 – Salud Pública y Prestación de Servicios</c:v>
                </c:pt>
                <c:pt idx="1">
                  <c:v>1999 – Fortalecimiento y Apoyo a la Gestión Institucional</c:v>
                </c:pt>
                <c:pt idx="2">
                  <c:v>1905 - Salud Pública - Concepto Previo Concepto</c:v>
                </c:pt>
              </c:strCache>
            </c:strRef>
          </c:cat>
          <c:val>
            <c:numRef>
              <c:f>Hoja2!$B$4:$B$7</c:f>
              <c:numCache>
                <c:formatCode>"$"#,##0_);[Red]\("$"#,##0\)</c:formatCode>
                <c:ptCount val="3"/>
                <c:pt idx="0">
                  <c:v>45759182000</c:v>
                </c:pt>
                <c:pt idx="1">
                  <c:v>14189411000</c:v>
                </c:pt>
                <c:pt idx="2">
                  <c:v>2732011677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A1-4806-B52C-556C194CC00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853694031"/>
        <c:axId val="853686831"/>
      </c:barChart>
      <c:catAx>
        <c:axId val="853694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3686831"/>
        <c:crosses val="autoZero"/>
        <c:auto val="1"/>
        <c:lblAlgn val="ctr"/>
        <c:lblOffset val="100"/>
        <c:noMultiLvlLbl val="0"/>
      </c:catAx>
      <c:valAx>
        <c:axId val="853686831"/>
        <c:scaling>
          <c:orientation val="minMax"/>
        </c:scaling>
        <c:delete val="0"/>
        <c:axPos val="l"/>
        <c:numFmt formatCode="&quot;$&quot;#,##0_);[Red]\(&quot;$&quot;#,##0\)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53694031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3373" y="1"/>
            <a:ext cx="4301543" cy="344592"/>
          </a:xfrm>
          <a:prstGeom prst="rect">
            <a:avLst/>
          </a:prstGeom>
        </p:spPr>
        <p:txBody>
          <a:bodyPr vert="horz" lIns="107021" tIns="53511" rIns="107021" bIns="53511" rtlCol="0"/>
          <a:lstStyle>
            <a:lvl1pPr algn="r">
              <a:defRPr sz="1400"/>
            </a:lvl1pPr>
          </a:lstStyle>
          <a:p>
            <a:fld id="{280E8DFA-BFA2-492D-A6E5-8E031356E595}" type="datetimeFigureOut">
              <a:rPr lang="es-CO" smtClean="0"/>
              <a:t>15/05/2025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09888" y="858838"/>
            <a:ext cx="4106862" cy="2312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7021" tIns="53511" rIns="107021" bIns="53511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665" y="3300044"/>
            <a:ext cx="7941310" cy="2701764"/>
          </a:xfrm>
          <a:prstGeom prst="rect">
            <a:avLst/>
          </a:prstGeom>
        </p:spPr>
        <p:txBody>
          <a:bodyPr vert="horz" lIns="107021" tIns="53511" rIns="107021" bIns="5351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410"/>
            <a:ext cx="4301543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l">
              <a:defRPr sz="14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3373" y="6513410"/>
            <a:ext cx="4301543" cy="344591"/>
          </a:xfrm>
          <a:prstGeom prst="rect">
            <a:avLst/>
          </a:prstGeom>
        </p:spPr>
        <p:txBody>
          <a:bodyPr vert="horz" lIns="107021" tIns="53511" rIns="107021" bIns="53511" rtlCol="0" anchor="b"/>
          <a:lstStyle>
            <a:lvl1pPr algn="r">
              <a:defRPr sz="1400"/>
            </a:lvl1pPr>
          </a:lstStyle>
          <a:p>
            <a:fld id="{BB31FC14-61EB-418D-B3F2-3B23DE16A30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1303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612DC64-0C1C-984B-A2BC-63E34D5BD0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3F60F916-52A4-4234-5743-B29C852E5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2EE63C4-BE61-EC44-8772-A3DD9D4F2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04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dor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2F878C9-372F-61C5-3E63-124CC49AC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AEBE7BB-D4CD-1D42-B47A-40EB444C8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49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A9916756-6F76-8EE2-D6C2-AF59DFEE90AA}"/>
              </a:ext>
            </a:extLst>
          </p:cNvPr>
          <p:cNvSpPr/>
          <p:nvPr userDrawn="1"/>
        </p:nvSpPr>
        <p:spPr>
          <a:xfrm>
            <a:off x="-4482" y="6537"/>
            <a:ext cx="9144000" cy="5149850"/>
          </a:xfrm>
          <a:prstGeom prst="rect">
            <a:avLst/>
          </a:prstGeom>
          <a:solidFill>
            <a:srgbClr val="6BA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CE87108-F4C9-50F5-7658-B2FDD4EB80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9EA540-ED87-4946-A698-A3A4F8FDBB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da capítulo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E6DB0EA4-61F0-E5A1-4F93-11C027B0EB86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E0DF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0089D3B-2FD0-A3FE-F1D0-559FBBD03A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/>
          <a:stretch/>
        </p:blipFill>
        <p:spPr>
          <a:xfrm>
            <a:off x="6518965" y="0"/>
            <a:ext cx="2625036" cy="514985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87FE560-A3AD-8A45-ACA3-2E559282EA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36576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028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bl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Rectángulo 25">
            <a:extLst>
              <a:ext uri="{FF2B5EF4-FFF2-40B4-BE49-F238E27FC236}">
                <a16:creationId xmlns:a16="http://schemas.microsoft.com/office/drawing/2014/main" id="{12DCF5C4-6C33-3CEC-9AD9-68D4EE4C61E3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31BD5BAD-089C-59FC-E390-F66F2A664E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FE58F13-AE9F-EF47-97ED-46ADDE38412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15" y="136525"/>
            <a:ext cx="1617135" cy="457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oc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chemeClr val="bg2">
              <a:alpha val="7906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E34FB8E6-9918-831F-9220-3EA302260677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157418E-5FC5-6AC2-676F-1A23E18171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A54771-786A-934F-9457-CDA5C11AF1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26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general turque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4290D7F-DCB2-6A7D-BF45-CCE7A120DFE5}"/>
              </a:ext>
            </a:extLst>
          </p:cNvPr>
          <p:cNvSpPr/>
          <p:nvPr userDrawn="1"/>
        </p:nvSpPr>
        <p:spPr>
          <a:xfrm>
            <a:off x="0" y="0"/>
            <a:ext cx="9144000" cy="5149850"/>
          </a:xfrm>
          <a:prstGeom prst="rect">
            <a:avLst/>
          </a:prstGeom>
          <a:solidFill>
            <a:srgbClr val="C3E7E6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BE0FB81-E98B-5F69-E896-39B27AAAEAE2}"/>
              </a:ext>
            </a:extLst>
          </p:cNvPr>
          <p:cNvSpPr/>
          <p:nvPr userDrawn="1"/>
        </p:nvSpPr>
        <p:spPr>
          <a:xfrm>
            <a:off x="3108389" y="4750970"/>
            <a:ext cx="6035611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Rectángulo 25">
            <a:extLst>
              <a:ext uri="{FF2B5EF4-FFF2-40B4-BE49-F238E27FC236}">
                <a16:creationId xmlns:a16="http://schemas.microsoft.com/office/drawing/2014/main" id="{0286B424-3A3B-F0FD-2196-00371C5D577F}"/>
              </a:ext>
            </a:extLst>
          </p:cNvPr>
          <p:cNvSpPr/>
          <p:nvPr userDrawn="1"/>
        </p:nvSpPr>
        <p:spPr>
          <a:xfrm>
            <a:off x="0" y="4654742"/>
            <a:ext cx="5410200" cy="434783"/>
          </a:xfrm>
          <a:custGeom>
            <a:avLst/>
            <a:gdLst>
              <a:gd name="connsiteX0" fmla="*/ 0 w 12192473"/>
              <a:gd name="connsiteY0" fmla="*/ 0 h 719209"/>
              <a:gd name="connsiteX1" fmla="*/ 12192473 w 12192473"/>
              <a:gd name="connsiteY1" fmla="*/ 0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  <a:gd name="connsiteX0" fmla="*/ 0 w 12192473"/>
              <a:gd name="connsiteY0" fmla="*/ 0 h 719209"/>
              <a:gd name="connsiteX1" fmla="*/ 10991635 w 12192473"/>
              <a:gd name="connsiteY1" fmla="*/ 11017 h 719209"/>
              <a:gd name="connsiteX2" fmla="*/ 12192473 w 12192473"/>
              <a:gd name="connsiteY2" fmla="*/ 719209 h 719209"/>
              <a:gd name="connsiteX3" fmla="*/ 0 w 12192473"/>
              <a:gd name="connsiteY3" fmla="*/ 719209 h 719209"/>
              <a:gd name="connsiteX4" fmla="*/ 0 w 12192473"/>
              <a:gd name="connsiteY4" fmla="*/ 0 h 719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473" h="719209">
                <a:moveTo>
                  <a:pt x="0" y="0"/>
                </a:moveTo>
                <a:lnTo>
                  <a:pt x="10991635" y="11017"/>
                </a:lnTo>
                <a:lnTo>
                  <a:pt x="12192473" y="719209"/>
                </a:lnTo>
                <a:lnTo>
                  <a:pt x="0" y="719209"/>
                </a:lnTo>
                <a:lnTo>
                  <a:pt x="0" y="0"/>
                </a:lnTo>
                <a:close/>
              </a:path>
            </a:pathLst>
          </a:custGeom>
          <a:solidFill>
            <a:srgbClr val="74B7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9B11E7C-2679-A79F-3169-BBEAD8AAD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DC57BDB-476E-5348-82C9-2FEA91A1FF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-6145" r="-2482" b="56984"/>
          <a:stretch/>
        </p:blipFill>
        <p:spPr>
          <a:xfrm>
            <a:off x="7162800" y="212725"/>
            <a:ext cx="1828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8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4B02957-41C2-246D-C524-182FCC6869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354"/>
          <a:stretch/>
        </p:blipFill>
        <p:spPr>
          <a:xfrm>
            <a:off x="3049" y="-9369"/>
            <a:ext cx="9140952" cy="5146585"/>
          </a:xfrm>
          <a:prstGeom prst="rect">
            <a:avLst/>
          </a:prstGeom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7B8266B3-64EC-B2B1-20AF-A6012664E9D5}"/>
              </a:ext>
            </a:extLst>
          </p:cNvPr>
          <p:cNvSpPr/>
          <p:nvPr userDrawn="1"/>
        </p:nvSpPr>
        <p:spPr>
          <a:xfrm>
            <a:off x="0" y="-320675"/>
            <a:ext cx="9144000" cy="5149850"/>
          </a:xfrm>
          <a:prstGeom prst="rect">
            <a:avLst/>
          </a:prstGeom>
          <a:gradFill>
            <a:gsLst>
              <a:gs pos="27000">
                <a:srgbClr val="86D7D1">
                  <a:alpha val="38000"/>
                </a:srgbClr>
              </a:gs>
              <a:gs pos="99000">
                <a:srgbClr val="1CA8A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019DEACE-EF1B-AE88-3F03-F213C5D5AE3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8058"/>
            <a:ext cx="9144000" cy="617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E442800-3C60-ED93-B6ED-0D46A5A874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125"/>
            <a:ext cx="9144000" cy="912933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B694D94C-60D5-7411-390A-CA8822A489F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7200" y="4479925"/>
            <a:ext cx="877578" cy="51866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4D596A2-F61E-5547-832B-7EF0A2F53F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17"/>
          <a:stretch/>
        </p:blipFill>
        <p:spPr>
          <a:xfrm>
            <a:off x="1295400" y="3358965"/>
            <a:ext cx="6418846" cy="81615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9" r:id="rId3"/>
    <p:sldLayoutId id="2147483674" r:id="rId4"/>
    <p:sldLayoutId id="2147483671" r:id="rId5"/>
    <p:sldLayoutId id="2147483662" r:id="rId6"/>
    <p:sldLayoutId id="2147483667" r:id="rId7"/>
    <p:sldLayoutId id="2147483666" r:id="rId8"/>
    <p:sldLayoutId id="2147483665" r:id="rId9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package" Target="../embeddings/Microsoft_Excel_Worksheet1.xlsx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87F68BA1-7B4A-72F5-4D8E-BC090CB2D8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" t="1110" r="604" b="230"/>
          <a:stretch/>
        </p:blipFill>
        <p:spPr>
          <a:xfrm>
            <a:off x="231473" y="155762"/>
            <a:ext cx="5102529" cy="493537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2B9F417E-4F36-6440-BC9B-07626B4082B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56" t="55307" r="-2482" b="-4468"/>
          <a:stretch/>
        </p:blipFill>
        <p:spPr>
          <a:xfrm>
            <a:off x="1066800" y="4022725"/>
            <a:ext cx="2914089" cy="971363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325FF8FD-B42E-1B57-0F27-DD7E0276B506}"/>
              </a:ext>
            </a:extLst>
          </p:cNvPr>
          <p:cNvSpPr/>
          <p:nvPr/>
        </p:nvSpPr>
        <p:spPr>
          <a:xfrm>
            <a:off x="0" y="0"/>
            <a:ext cx="5334002" cy="5470525"/>
          </a:xfrm>
          <a:prstGeom prst="rect">
            <a:avLst/>
          </a:prstGeom>
          <a:solidFill>
            <a:srgbClr val="6BABA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8A18A30-D562-B3F2-119C-8C778EE70E69}"/>
              </a:ext>
            </a:extLst>
          </p:cNvPr>
          <p:cNvSpPr txBox="1"/>
          <p:nvPr/>
        </p:nvSpPr>
        <p:spPr>
          <a:xfrm>
            <a:off x="5715000" y="1673433"/>
            <a:ext cx="312420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2000" b="1" i="0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Presupuesto de Inversión 202</a:t>
            </a:r>
            <a:r>
              <a:rPr lang="es-CO" sz="2000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5</a:t>
            </a:r>
            <a:endParaRPr lang="es-CO" sz="2000" b="1" i="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es-ES" sz="2400" b="1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es-ES" b="1" dirty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Programas y Proyectos en Ejecución</a:t>
            </a:r>
          </a:p>
          <a:p>
            <a:pPr algn="ctr"/>
            <a:endParaRPr lang="es-CO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1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A5B7BAF3-0B27-1B09-4B1E-0B34B41BCA45}"/>
              </a:ext>
            </a:extLst>
          </p:cNvPr>
          <p:cNvSpPr txBox="1"/>
          <p:nvPr/>
        </p:nvSpPr>
        <p:spPr>
          <a:xfrm>
            <a:off x="5334000" y="4749193"/>
            <a:ext cx="381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dirty="0">
                <a:solidFill>
                  <a:schemeClr val="bg1"/>
                </a:solidFill>
                <a:latin typeface="Calibri" panose="020F0502020204030204" pitchFamily="34" charset="0"/>
              </a:rPr>
              <a:t>VIGENCIA 2025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F78772B-9162-C659-C828-97E3D01B7B72}"/>
              </a:ext>
            </a:extLst>
          </p:cNvPr>
          <p:cNvSpPr txBox="1"/>
          <p:nvPr/>
        </p:nvSpPr>
        <p:spPr>
          <a:xfrm>
            <a:off x="144674" y="4711963"/>
            <a:ext cx="472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chemeClr val="bg1"/>
                </a:solidFill>
              </a:rPr>
              <a:t>PRESUPUESTO DE INVERSIÓN 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B4A7B6B-C163-1A99-3F65-108EBFFB30DD}"/>
              </a:ext>
            </a:extLst>
          </p:cNvPr>
          <p:cNvSpPr txBox="1"/>
          <p:nvPr/>
        </p:nvSpPr>
        <p:spPr>
          <a:xfrm>
            <a:off x="838200" y="1261015"/>
            <a:ext cx="76200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s-ES" sz="1200" dirty="0"/>
              <a:t>El </a:t>
            </a:r>
            <a:r>
              <a:rPr lang="es-ES" sz="1200" b="1" dirty="0"/>
              <a:t>Decreto Número 1621 del 30 de diciembre de 2024</a:t>
            </a:r>
            <a:r>
              <a:rPr lang="es-ES" sz="1200" dirty="0"/>
              <a:t>, </a:t>
            </a:r>
            <a:r>
              <a:rPr lang="es-ES" sz="1200" i="1" dirty="0"/>
              <a:t>“Por el cual se liquida el Presupuesto General de la Nación para la vigencia fiscal de 2025, se detallan las apropiaciones y se clasifican y definen los gastos”</a:t>
            </a:r>
            <a:r>
              <a:rPr lang="es-ES" sz="1200" dirty="0"/>
              <a:t>, asigna al </a:t>
            </a:r>
            <a:r>
              <a:rPr lang="es-ES" sz="1200" b="1" dirty="0"/>
              <a:t>Instituto Nacional de Salud (INS)</a:t>
            </a:r>
            <a:r>
              <a:rPr lang="es-ES" sz="1200" dirty="0"/>
              <a:t> un presupuesto total de </a:t>
            </a:r>
            <a:r>
              <a:rPr lang="es-ES" sz="1200" b="1" dirty="0"/>
              <a:t>$62.680.604.677</a:t>
            </a:r>
            <a:r>
              <a:rPr lang="es-ES" sz="1200" dirty="0"/>
              <a:t> para la vigencia 2025.</a:t>
            </a:r>
          </a:p>
          <a:p>
            <a:pPr algn="just">
              <a:buNone/>
            </a:pPr>
            <a:endParaRPr lang="es-ES" sz="1200" dirty="0"/>
          </a:p>
          <a:p>
            <a:pPr algn="just">
              <a:buNone/>
            </a:pPr>
            <a:r>
              <a:rPr lang="es-ES" sz="1200" dirty="0"/>
              <a:t>Dicha asignación se distribuye entre los siguientes programas presupuestales:</a:t>
            </a:r>
          </a:p>
          <a:p>
            <a:pPr>
              <a:buNone/>
            </a:pPr>
            <a:endParaRPr lang="es-E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/>
              <a:t>Programa 1901 – Salud Pública y Prestación de Servicios</a:t>
            </a:r>
            <a:r>
              <a:rPr lang="es-ES" sz="1200" dirty="0"/>
              <a:t>: $45.759.182.000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/>
              <a:t>Programa 1905 – Salud Pública</a:t>
            </a:r>
            <a:r>
              <a:rPr lang="es-ES" sz="1200" dirty="0"/>
              <a:t>: $2.732.011.677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ES" sz="1200" b="1" dirty="0"/>
              <a:t>Programa 1999 – Fortalecimiento y Apoyo a la Gestión Institucional del Sector Salud</a:t>
            </a:r>
            <a:r>
              <a:rPr lang="es-ES" sz="1200" dirty="0"/>
              <a:t>: $14.189.411.000</a:t>
            </a:r>
          </a:p>
          <a:p>
            <a:endParaRPr lang="es-ES" sz="1200" dirty="0"/>
          </a:p>
          <a:p>
            <a:pPr algn="just"/>
            <a:r>
              <a:rPr lang="es-ES" sz="1200" dirty="0"/>
              <a:t>La presente asignación presupuestal busca contribuir al sostenimiento de la capacidad técnica, científica y operativa del Instituto Nacional de Salud, en el marco de lo establecido en el Decreto 2774 de 2012, permitiendo avanzar en el desarrollo y gestión del conocimiento en salud y biomedicina, la investigación científica, la vigilancia epidemiológica y sanitaria, la producción de insumos biológicos estratégicos, y el fortalecimiento del rol del Instituto como Laboratorio Nacional de Referencia y coordinador de redes especializadas. Estas acciones se orientan conforme a las prioridades definidas en el Plan Nacional de Desarrollo y a las políticas del sector salud.</a:t>
            </a:r>
            <a:endParaRPr lang="es-ES" sz="1200" b="1" i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44CF6DE-4E11-7868-53E3-9F486144943E}"/>
              </a:ext>
            </a:extLst>
          </p:cNvPr>
          <p:cNvSpPr txBox="1"/>
          <p:nvPr/>
        </p:nvSpPr>
        <p:spPr>
          <a:xfrm>
            <a:off x="2133600" y="84774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>
                <a:solidFill>
                  <a:srgbClr val="00206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Presupuesto de Inversión – Vigencia 2025</a:t>
            </a:r>
          </a:p>
        </p:txBody>
      </p:sp>
    </p:spTree>
    <p:extLst>
      <p:ext uri="{BB962C8B-B14F-4D97-AF65-F5344CB8AC3E}">
        <p14:creationId xmlns:p14="http://schemas.microsoft.com/office/powerpoint/2010/main" val="392848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2AFEAE-1C6C-D719-A33A-D2DC42E410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EB54010-8FD7-8056-32FE-5599E041DE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8280530"/>
              </p:ext>
            </p:extLst>
          </p:nvPr>
        </p:nvGraphicFramePr>
        <p:xfrm>
          <a:off x="1981200" y="1431924"/>
          <a:ext cx="5900737" cy="2740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69A2D5FD-4242-340E-BC9B-1604AFC0F433}"/>
              </a:ext>
            </a:extLst>
          </p:cNvPr>
          <p:cNvSpPr txBox="1"/>
          <p:nvPr/>
        </p:nvSpPr>
        <p:spPr>
          <a:xfrm>
            <a:off x="2743200" y="807825"/>
            <a:ext cx="46482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/>
              <a:t>Asignación Presupuestal INS – Vigencia 2025 </a:t>
            </a:r>
            <a:endParaRPr lang="es-CO" sz="1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DBA053-B02E-D26B-A22E-E265B06F79EB}"/>
              </a:ext>
            </a:extLst>
          </p:cNvPr>
          <p:cNvSpPr txBox="1"/>
          <p:nvPr/>
        </p:nvSpPr>
        <p:spPr>
          <a:xfrm>
            <a:off x="0" y="4708525"/>
            <a:ext cx="47244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b="1" dirty="0">
                <a:solidFill>
                  <a:schemeClr val="bg1"/>
                </a:solidFill>
              </a:rPr>
              <a:t>PRESUPUESTO DE INVERSIÓN 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2BF69EE-4C41-BC5C-83B1-2BC21DB63866}"/>
              </a:ext>
            </a:extLst>
          </p:cNvPr>
          <p:cNvSpPr txBox="1"/>
          <p:nvPr/>
        </p:nvSpPr>
        <p:spPr>
          <a:xfrm>
            <a:off x="6019800" y="4784725"/>
            <a:ext cx="2971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chemeClr val="bg1"/>
                </a:solidFill>
              </a:rPr>
              <a:t>VIGENCIA 2025</a:t>
            </a:r>
          </a:p>
          <a:p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737169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A96828-9F3D-851A-DA97-D5192F34A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id="{C5E7BAE9-D9B8-A5C6-5778-00C7668A8093}"/>
              </a:ext>
            </a:extLst>
          </p:cNvPr>
          <p:cNvSpPr txBox="1"/>
          <p:nvPr/>
        </p:nvSpPr>
        <p:spPr>
          <a:xfrm>
            <a:off x="5334000" y="4749193"/>
            <a:ext cx="3810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400" b="1" i="0" dirty="0">
                <a:solidFill>
                  <a:schemeClr val="bg1"/>
                </a:solidFill>
                <a:latin typeface="Calibri" panose="020F0502020204030204" pitchFamily="34" charset="0"/>
              </a:rPr>
              <a:t>VIGENCIA 2025</a:t>
            </a:r>
            <a:endParaRPr lang="es-CO" sz="1400" b="1" dirty="0">
              <a:solidFill>
                <a:schemeClr val="bg1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BEF09A-E114-041D-F443-8AC74405E2FA}"/>
              </a:ext>
            </a:extLst>
          </p:cNvPr>
          <p:cNvSpPr txBox="1"/>
          <p:nvPr/>
        </p:nvSpPr>
        <p:spPr>
          <a:xfrm>
            <a:off x="144674" y="4711963"/>
            <a:ext cx="47244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400" b="1" dirty="0">
                <a:solidFill>
                  <a:schemeClr val="bg1"/>
                </a:solidFill>
              </a:rPr>
              <a:t>PRESUPUESTO DE INVERSIÓN </a:t>
            </a:r>
            <a:endParaRPr lang="es-CO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CBA722F0-EB6A-962E-050B-627A58FA0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9855783"/>
              </p:ext>
            </p:extLst>
          </p:nvPr>
        </p:nvGraphicFramePr>
        <p:xfrm>
          <a:off x="1231673" y="1131761"/>
          <a:ext cx="6707591" cy="327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2087333" imgH="7191304" progId="Excel.Sheet.12">
                  <p:embed/>
                </p:oleObj>
              </mc:Choice>
              <mc:Fallback>
                <p:oleObj name="Worksheet" r:id="rId2" imgW="12087333" imgH="7191304" progId="Excel.Sheet.12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88C9E786-1EE3-F3EF-9B3F-01CF68DFD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31673" y="1131761"/>
                        <a:ext cx="6707591" cy="327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A01BAFDF-4C4C-C1BC-AFFD-434F8CE4A47C}"/>
              </a:ext>
            </a:extLst>
          </p:cNvPr>
          <p:cNvSpPr txBox="1"/>
          <p:nvPr/>
        </p:nvSpPr>
        <p:spPr>
          <a:xfrm>
            <a:off x="1043164" y="600467"/>
            <a:ext cx="689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/>
              <a:t>Asignación Presupuestal por Proyectos Registrados en el Banco de Proyectos de Inversión Nacional (BPIN) – Vigencia 2025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23546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6CA898-48A0-7F49-B5D9-AD466650F42D}"/>
              </a:ext>
            </a:extLst>
          </p:cNvPr>
          <p:cNvSpPr txBox="1"/>
          <p:nvPr/>
        </p:nvSpPr>
        <p:spPr>
          <a:xfrm>
            <a:off x="0" y="1965325"/>
            <a:ext cx="9144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rtl="0"/>
            <a:r>
              <a:rPr lang="es-CO" sz="4800" b="1" kern="1200" dirty="0">
                <a:solidFill>
                  <a:schemeClr val="bg1"/>
                </a:solidFill>
                <a:effectLst>
                  <a:outerShdw dist="6350" dir="2700000" algn="tl" rotWithShape="0">
                    <a:prstClr val="black"/>
                  </a:outerShdw>
                </a:effectLst>
                <a:latin typeface="Calibri" panose="020F0502020204030204" pitchFamily="34" charset="0"/>
                <a:ea typeface="+mn-ea"/>
                <a:cs typeface="+mn-cs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028523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A_x00f1_o xmlns="69c56347-9c73-4464-b9b6-d7f8c0bd9ea0">2025</A_x00f1_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F9ED42FBA681F42872BF5C2EFCF1AEA" ma:contentTypeVersion="3" ma:contentTypeDescription="Crear nuevo documento." ma:contentTypeScope="" ma:versionID="c4399e0552832dbad8bafbf43a4a0c7a">
  <xsd:schema xmlns:xsd="http://www.w3.org/2001/XMLSchema" xmlns:xs="http://www.w3.org/2001/XMLSchema" xmlns:p="http://schemas.microsoft.com/office/2006/metadata/properties" xmlns:ns2="69c56347-9c73-4464-b9b6-d7f8c0bd9ea0" xmlns:ns3="3bfbf733-a6c3-488d-a481-abc1b690c7db" xmlns:ns4="http://schemas.microsoft.com/sharepoint/v4" targetNamespace="http://schemas.microsoft.com/office/2006/metadata/properties" ma:root="true" ma:fieldsID="62f5b9e17d332759bf83e4e3050f352b" ns2:_="" ns3:_="" ns4:_="">
    <xsd:import namespace="69c56347-9c73-4464-b9b6-d7f8c0bd9ea0"/>
    <xsd:import namespace="3bfbf733-a6c3-488d-a481-abc1b690c7db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A_x00f1_o" minOccurs="0"/>
                <xsd:element ref="ns3:SharedWithUser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c56347-9c73-4464-b9b6-d7f8c0bd9ea0" elementFormDefault="qualified">
    <xsd:import namespace="http://schemas.microsoft.com/office/2006/documentManagement/types"/>
    <xsd:import namespace="http://schemas.microsoft.com/office/infopath/2007/PartnerControls"/>
    <xsd:element name="A_x00f1_o" ma:index="8" nillable="true" ma:displayName="Año" ma:internalName="A_x00f1_o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0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6B9ECF0223A2846BE5B0D1FEF5C8D7B" ma:contentTypeVersion="15" ma:contentTypeDescription="Crear nuevo documento." ma:contentTypeScope="" ma:versionID="8034869cb59d31cac9138aeab0d43d16">
  <xsd:schema xmlns:xsd="http://www.w3.org/2001/XMLSchema" xmlns:xs="http://www.w3.org/2001/XMLSchema" xmlns:p="http://schemas.microsoft.com/office/2006/metadata/properties" xmlns:ns1="c55f4233-694a-42b1-bd72-cc55cefea4b3" xmlns:ns2="http://schemas.microsoft.com/sharepoint/v3" xmlns:ns3="3bfbf733-a6c3-488d-a481-abc1b690c7db" xmlns:ns4="dc5999f7-1524-496f-baca-999f8631e659" targetNamespace="http://schemas.microsoft.com/office/2006/metadata/properties" ma:root="true" ma:fieldsID="e98a2816a05273538d2de02ab9b974e0" ns1:_="" ns2:_="" ns3:_="" ns4:_="">
    <xsd:import namespace="c55f4233-694a-42b1-bd72-cc55cefea4b3"/>
    <xsd:import namespace="http://schemas.microsoft.com/sharepoint/v3"/>
    <xsd:import namespace="3bfbf733-a6c3-488d-a481-abc1b690c7db"/>
    <xsd:import namespace="dc5999f7-1524-496f-baca-999f8631e659"/>
    <xsd:element name="properties">
      <xsd:complexType>
        <xsd:sequence>
          <xsd:element name="documentManagement">
            <xsd:complexType>
              <xsd:all>
                <xsd:element ref="ns1:Nivel_x0020_de_x0020_Proceso" minOccurs="0"/>
                <xsd:element ref="ns1:Proceso"/>
                <xsd:element ref="ns1:Tipo_x0020_de_x0020_Documento" minOccurs="0"/>
                <xsd:element ref="ns1:Clasificaci_x00f3_n_x0020_de_x0020_Documento" minOccurs="0"/>
                <xsd:element ref="ns1:C_x00f3_digo" minOccurs="0"/>
                <xsd:element ref="ns1:Bloque" minOccurs="0"/>
                <xsd:element ref="ns1:Grupo_x0020_o_x0020_Dependencia" minOccurs="0"/>
                <xsd:element ref="ns3:_dlc_DocIdUrl" minOccurs="0"/>
                <xsd:element ref="ns3:_dlc_DocIdPersistId" minOccurs="0"/>
                <xsd:element ref="ns3:_dlc_DocId" minOccurs="0"/>
                <xsd:element ref="ns2:AverageRating" minOccurs="0"/>
                <xsd:element ref="ns2:RatingCount" minOccurs="0"/>
                <xsd:element ref="ns2:RatedBy" minOccurs="0"/>
                <xsd:element ref="ns2:Ratings" minOccurs="0"/>
                <xsd:element ref="ns2:LikesCount" minOccurs="0"/>
                <xsd:element ref="ns2:LikedBy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f4233-694a-42b1-bd72-cc55cefea4b3" elementFormDefault="qualified">
    <xsd:import namespace="http://schemas.microsoft.com/office/2006/documentManagement/types"/>
    <xsd:import namespace="http://schemas.microsoft.com/office/infopath/2007/PartnerControls"/>
    <xsd:element name="Nivel_x0020_de_x0020_Proceso" ma:index="0" nillable="true" ma:displayName="Nivel de Proceso" ma:format="Dropdown" ma:internalName="Nivel_x0020_de_x0020_Proceso">
      <xsd:simpleType>
        <xsd:restriction base="dms:Choice">
          <xsd:enumeration value="Estratégicos"/>
          <xsd:enumeration value="Apoyo"/>
          <xsd:enumeration value="Misionales"/>
          <xsd:enumeration value="Control Institucional"/>
        </xsd:restriction>
      </xsd:simpleType>
    </xsd:element>
    <xsd:element name="Proceso" ma:index="1" ma:displayName="Proceso" ma:format="Dropdown" ma:internalName="Proceso">
      <xsd:simpleType>
        <xsd:restriction base="dms:Choice">
          <xsd:enumeration value="A01 – Gestión Humana"/>
          <xsd:enumeration value="A02 – Adquisición de Bienes y Servicios"/>
          <xsd:enumeration value="A03 – Gestión Documental"/>
          <xsd:enumeration value="A04 - Equipos de Laboratorio"/>
          <xsd:enumeration value="A05 – Gestión Ambiental"/>
          <xsd:enumeration value="A07 – Gestión Jurídica"/>
          <xsd:enumeration value="A08 – Atención al Ciudadano"/>
          <xsd:enumeration value="A09 – Gestión Financiera"/>
          <xsd:enumeration value="A10 Recursos Físicos"/>
          <xsd:enumeration value="D01 – Planeación Institucional"/>
          <xsd:enumeration value="D02 – Gestión de Calidad"/>
          <xsd:enumeration value="D03 – Comunicación Institucional"/>
          <xsd:enumeration value="D04 – Tecnologías de Información y Comunicación"/>
          <xsd:enumeration value="E01 – Control Institucional"/>
          <xsd:enumeration value="R01 – Redes en Salud Pública"/>
          <xsd:enumeration value="R02 – Vigilancia y Análisis del Riesgo en Salud Pública"/>
          <xsd:enumeration value="R03 – Investigación en Salud Pública"/>
          <xsd:enumeration value="R04 – Producción"/>
          <xsd:enumeration value="R05 – Observatorio Nacional de Salud"/>
        </xsd:restriction>
      </xsd:simpleType>
    </xsd:element>
    <xsd:element name="Tipo_x0020_de_x0020_Documento" ma:index="3" nillable="true" ma:displayName="Tipo de Documento" ma:format="Dropdown" ma:internalName="Tipo_x0020_de_x0020_Documento">
      <xsd:simpleType>
        <xsd:restriction base="dms:Choice">
          <xsd:enumeration value="Caracterización"/>
          <xsd:enumeration value="Formatos"/>
          <xsd:enumeration value="Instructivos"/>
          <xsd:enumeration value="Manuales"/>
          <xsd:enumeration value="Métodos de ensayo"/>
          <xsd:enumeration value="Plantilla"/>
          <xsd:enumeration value="Plantillas"/>
          <xsd:enumeration value="Procedimientos"/>
        </xsd:restriction>
      </xsd:simpleType>
    </xsd:element>
    <xsd:element name="Clasificaci_x00f3_n_x0020_de_x0020_Documento" ma:index="4" nillable="true" ma:displayName="Clasificación de Documento" ma:format="Dropdown" ma:internalName="Clasificaci_x00f3_n_x0020_de_x0020_Documento">
      <xsd:simpleType>
        <xsd:restriction base="dms:Choice">
          <xsd:enumeration value="Específicos"/>
          <xsd:enumeration value="Transversales"/>
        </xsd:restriction>
      </xsd:simpleType>
    </xsd:element>
    <xsd:element name="C_x00f3_digo" ma:index="5" nillable="true" ma:displayName="Nombre." ma:internalName="C_x00f3_digo">
      <xsd:simpleType>
        <xsd:restriction base="dms:Text">
          <xsd:maxLength value="255"/>
        </xsd:restriction>
      </xsd:simpleType>
    </xsd:element>
    <xsd:element name="Bloque" ma:index="6" nillable="true" ma:displayName="Bloque" ma:internalName="Bloque">
      <xsd:simpleType>
        <xsd:restriction base="dms:Text">
          <xsd:maxLength value="255"/>
        </xsd:restriction>
      </xsd:simpleType>
    </xsd:element>
    <xsd:element name="Grupo_x0020_o_x0020_Dependencia" ma:index="7" nillable="true" ma:displayName="Grupo o Dependencia" ma:internalName="Grupo_x0020_o_x0020_Dependencia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18" nillable="true" ma:displayName="Clasificación (0-5)" ma:decimals="2" ma:description="Valor promedio de todas las clasificaciones que se han enviado" ma:internalName="AverageRating" ma:readOnly="true">
      <xsd:simpleType>
        <xsd:restriction base="dms:Number"/>
      </xsd:simpleType>
    </xsd:element>
    <xsd:element name="RatingCount" ma:index="19" nillable="true" ma:displayName="Número de clasificaciones" ma:decimals="0" ma:description="Número de clasificaciones enviado" ma:internalName="RatingCount" ma:readOnly="true">
      <xsd:simpleType>
        <xsd:restriction base="dms:Number"/>
      </xsd:simpleType>
    </xsd:element>
    <xsd:element name="RatedBy" ma:index="20" nillable="true" ma:displayName="Valorado por" ma:description="Los usuarios valoraron el elemento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21" nillable="true" ma:displayName="Valoraciones de usuario" ma:description="Valoraciones de usuario para el elemento" ma:hidden="true" ma:internalName="Ratings">
      <xsd:simpleType>
        <xsd:restriction base="dms:Note"/>
      </xsd:simpleType>
    </xsd:element>
    <xsd:element name="LikesCount" ma:index="22" nillable="true" ma:displayName="Número de Me gusta" ma:internalName="LikesCount">
      <xsd:simpleType>
        <xsd:restriction base="dms:Unknown"/>
      </xsd:simpleType>
    </xsd:element>
    <xsd:element name="LikedBy" ma:index="23" nillable="true" ma:displayName="Gusta a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bf733-a6c3-488d-a481-abc1b690c7db" elementFormDefault="qualified">
    <xsd:import namespace="http://schemas.microsoft.com/office/2006/documentManagement/types"/>
    <xsd:import namespace="http://schemas.microsoft.com/office/infopath/2007/PartnerControls"/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_dlc_DocId" ma:index="15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5999f7-1524-496f-baca-999f8631e659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ipo de contenido"/>
        <xsd:element ref="dc:title" minOccurs="0" maxOccurs="1" ma:index="8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D59B89-FC06-4173-9B42-ACEB1FA63B46}">
  <ds:schemaRefs>
    <ds:schemaRef ds:uri="http://www.w3.org/XML/1998/namespace"/>
    <ds:schemaRef ds:uri="c55f4233-694a-42b1-bd72-cc55cefea4b3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sharepoint/v3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dc5999f7-1524-496f-baca-999f8631e659"/>
    <ds:schemaRef ds:uri="3bfbf733-a6c3-488d-a481-abc1b690c7d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1389468-5306-4F80-B1E3-71CCF5FC82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1D3929-E737-4175-8FDB-DF2A2EB5B43D}"/>
</file>

<file path=customXml/itemProps4.xml><?xml version="1.0" encoding="utf-8"?>
<ds:datastoreItem xmlns:ds="http://schemas.openxmlformats.org/officeDocument/2006/customXml" ds:itemID="{5071E49B-16B7-4E6C-B86D-FD3C07A061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5f4233-694a-42b1-bd72-cc55cefea4b3"/>
    <ds:schemaRef ds:uri="http://schemas.microsoft.com/sharepoint/v3"/>
    <ds:schemaRef ds:uri="3bfbf733-a6c3-488d-a481-abc1b690c7db"/>
    <ds:schemaRef ds:uri="dc5999f7-1524-496f-baca-999f8631e6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273</Words>
  <Application>Microsoft Office PowerPoint</Application>
  <PresentationFormat>Personalizado</PresentationFormat>
  <Paragraphs>22</Paragraphs>
  <Slides>5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Office Theme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Matilde Rodriguez Becerra</dc:creator>
  <cp:lastModifiedBy>Luz Dary Morales Alvarez</cp:lastModifiedBy>
  <cp:revision>699</cp:revision>
  <cp:lastPrinted>2025-05-13T15:39:36Z</cp:lastPrinted>
  <dcterms:created xsi:type="dcterms:W3CDTF">2023-05-30T13:49:55Z</dcterms:created>
  <dcterms:modified xsi:type="dcterms:W3CDTF">2025-05-15T20:10:25Z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2023-05-30T00:00:00Z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2023-05-30T00:00:00Z</vt:filetime>
  </property>
  <property fmtid="{D5CDD505-2E9C-101B-9397-08002B2CF9AE}" pid="5" name="Producer">
    <vt:lpwstr>Adobe PDF Library 15.0</vt:lpwstr>
  </property>
  <property fmtid="{D5CDD505-2E9C-101B-9397-08002B2CF9AE}" pid="6" name="ContentTypeId">
    <vt:lpwstr>0x0101007F9ED42FBA681F42872BF5C2EFCF1AEA</vt:lpwstr>
  </property>
  <property fmtid="{D5CDD505-2E9C-101B-9397-08002B2CF9AE}" pid="7" name="MediaServiceImageTags">
    <vt:lpwstr/>
  </property>
</Properties>
</file>